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5"/>
  </p:notesMasterIdLst>
  <p:sldIdLst>
    <p:sldId id="256" r:id="rId2"/>
    <p:sldId id="282" r:id="rId3"/>
    <p:sldId id="259" r:id="rId4"/>
    <p:sldId id="279" r:id="rId5"/>
    <p:sldId id="260" r:id="rId6"/>
    <p:sldId id="261" r:id="rId7"/>
    <p:sldId id="280" r:id="rId8"/>
    <p:sldId id="274" r:id="rId9"/>
    <p:sldId id="272" r:id="rId10"/>
    <p:sldId id="277" r:id="rId11"/>
    <p:sldId id="281" r:id="rId12"/>
    <p:sldId id="271" r:id="rId13"/>
    <p:sldId id="269" r:id="rId14"/>
    <p:sldId id="273" r:id="rId15"/>
    <p:sldId id="283" r:id="rId16"/>
    <p:sldId id="284" r:id="rId17"/>
    <p:sldId id="266" r:id="rId18"/>
    <p:sldId id="267" r:id="rId19"/>
    <p:sldId id="268" r:id="rId20"/>
    <p:sldId id="262" r:id="rId21"/>
    <p:sldId id="264" r:id="rId22"/>
    <p:sldId id="285" r:id="rId23"/>
    <p:sldId id="2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8042B-F13C-0C44-B9D7-F91E1379F7CE}" type="datetimeFigureOut">
              <a:rPr lang="en-US" smtClean="0"/>
              <a:t>3/30/2015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10FBB-179D-5547-B4CB-BEA89E9CA369}" type="slidenum">
              <a:rPr lang="en-US" smtClean="0"/>
              <a:t>‹#›</a:t>
            </a:fld>
            <a:endParaRPr lang="en-US"/>
          </a:p>
        </p:txBody>
      </p:sp>
    </p:spTree>
    <p:extLst>
      <p:ext uri="{BB962C8B-B14F-4D97-AF65-F5344CB8AC3E}">
        <p14:creationId xmlns:p14="http://schemas.microsoft.com/office/powerpoint/2010/main" val="34058486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Looking for </a:t>
            </a:r>
            <a:r>
              <a:rPr lang="en-US" sz="2000" dirty="0" smtClean="0"/>
              <a:t>Kinds of feedback: trusted friend &amp; colleague; vetting for publication; being a critical friend</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Other key words: attunement,</a:t>
            </a:r>
            <a:r>
              <a:rPr lang="en-US" sz="2000" baseline="0" dirty="0" smtClean="0"/>
              <a:t> scaffolding</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EA610FBB-179D-5547-B4CB-BEA89E9CA369}" type="slidenum">
              <a:rPr lang="en-US" smtClean="0"/>
              <a:t>3</a:t>
            </a:fld>
            <a:endParaRPr lang="en-US"/>
          </a:p>
        </p:txBody>
      </p:sp>
    </p:spTree>
    <p:extLst>
      <p:ext uri="{BB962C8B-B14F-4D97-AF65-F5344CB8AC3E}">
        <p14:creationId xmlns:p14="http://schemas.microsoft.com/office/powerpoint/2010/main" val="416470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 </a:t>
            </a:r>
            <a:endParaRPr lang="en-US" dirty="0"/>
          </a:p>
        </p:txBody>
      </p:sp>
      <p:sp>
        <p:nvSpPr>
          <p:cNvPr id="4" name="Slide Number Placeholder 3"/>
          <p:cNvSpPr>
            <a:spLocks noGrp="1"/>
          </p:cNvSpPr>
          <p:nvPr>
            <p:ph type="sldNum" sz="quarter" idx="10"/>
          </p:nvPr>
        </p:nvSpPr>
        <p:spPr/>
        <p:txBody>
          <a:bodyPr/>
          <a:lstStyle/>
          <a:p>
            <a:fld id="{EA610FBB-179D-5547-B4CB-BEA89E9CA369}" type="slidenum">
              <a:rPr lang="en-US" smtClean="0"/>
              <a:t>6</a:t>
            </a:fld>
            <a:endParaRPr lang="en-US"/>
          </a:p>
        </p:txBody>
      </p:sp>
    </p:spTree>
    <p:extLst>
      <p:ext uri="{BB962C8B-B14F-4D97-AF65-F5344CB8AC3E}">
        <p14:creationId xmlns:p14="http://schemas.microsoft.com/office/powerpoint/2010/main" val="3074275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members are included</a:t>
            </a:r>
            <a:r>
              <a:rPr lang="en-US" baseline="0" dirty="0" smtClean="0"/>
              <a:t> in the task; group members work together to clarify the task or assignment; group uses common vocabulary to describe writing, group works on big-picture writing issues such as argument, organization, or focus, not just minor writing issues, members come to value group work and see the instructor as a resource</a:t>
            </a:r>
            <a:endParaRPr lang="en-US" dirty="0"/>
          </a:p>
        </p:txBody>
      </p:sp>
      <p:sp>
        <p:nvSpPr>
          <p:cNvPr id="4" name="Slide Number Placeholder 3"/>
          <p:cNvSpPr>
            <a:spLocks noGrp="1"/>
          </p:cNvSpPr>
          <p:nvPr>
            <p:ph type="sldNum" sz="quarter" idx="10"/>
          </p:nvPr>
        </p:nvSpPr>
        <p:spPr/>
        <p:txBody>
          <a:bodyPr/>
          <a:lstStyle/>
          <a:p>
            <a:fld id="{EA610FBB-179D-5547-B4CB-BEA89E9CA369}" type="slidenum">
              <a:rPr lang="en-US" smtClean="0"/>
              <a:t>14</a:t>
            </a:fld>
            <a:endParaRPr lang="en-US"/>
          </a:p>
        </p:txBody>
      </p:sp>
    </p:spTree>
    <p:extLst>
      <p:ext uri="{BB962C8B-B14F-4D97-AF65-F5344CB8AC3E}">
        <p14:creationId xmlns:p14="http://schemas.microsoft.com/office/powerpoint/2010/main" val="31564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a:t>
            </a:r>
            <a:r>
              <a:rPr lang="en-US" baseline="0" dirty="0" err="1" smtClean="0"/>
              <a:t>anomolies</a:t>
            </a:r>
            <a:endParaRPr lang="en-US" dirty="0"/>
          </a:p>
        </p:txBody>
      </p:sp>
      <p:sp>
        <p:nvSpPr>
          <p:cNvPr id="4" name="Slide Number Placeholder 3"/>
          <p:cNvSpPr>
            <a:spLocks noGrp="1"/>
          </p:cNvSpPr>
          <p:nvPr>
            <p:ph type="sldNum" sz="quarter" idx="10"/>
          </p:nvPr>
        </p:nvSpPr>
        <p:spPr/>
        <p:txBody>
          <a:bodyPr/>
          <a:lstStyle/>
          <a:p>
            <a:fld id="{EA610FBB-179D-5547-B4CB-BEA89E9CA369}" type="slidenum">
              <a:rPr lang="en-US" smtClean="0"/>
              <a:t>18</a:t>
            </a:fld>
            <a:endParaRPr lang="en-US"/>
          </a:p>
        </p:txBody>
      </p:sp>
    </p:spTree>
    <p:extLst>
      <p:ext uri="{BB962C8B-B14F-4D97-AF65-F5344CB8AC3E}">
        <p14:creationId xmlns:p14="http://schemas.microsoft.com/office/powerpoint/2010/main" val="9724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in assignments</a:t>
            </a:r>
            <a:r>
              <a:rPr lang="en-US" baseline="0" dirty="0" smtClean="0"/>
              <a:t> from other disciplines: history, journalism, biology, engineering? Also have model assignment, rubric, and peer activity</a:t>
            </a:r>
            <a:endParaRPr lang="en-US" dirty="0"/>
          </a:p>
        </p:txBody>
      </p:sp>
      <p:sp>
        <p:nvSpPr>
          <p:cNvPr id="4" name="Slide Number Placeholder 3"/>
          <p:cNvSpPr>
            <a:spLocks noGrp="1"/>
          </p:cNvSpPr>
          <p:nvPr>
            <p:ph type="sldNum" sz="quarter" idx="10"/>
          </p:nvPr>
        </p:nvSpPr>
        <p:spPr/>
        <p:txBody>
          <a:bodyPr/>
          <a:lstStyle/>
          <a:p>
            <a:fld id="{EA610FBB-179D-5547-B4CB-BEA89E9CA369}" type="slidenum">
              <a:rPr lang="en-US" smtClean="0"/>
              <a:t>20</a:t>
            </a:fld>
            <a:endParaRPr lang="en-US"/>
          </a:p>
        </p:txBody>
      </p:sp>
    </p:spTree>
    <p:extLst>
      <p:ext uri="{BB962C8B-B14F-4D97-AF65-F5344CB8AC3E}">
        <p14:creationId xmlns:p14="http://schemas.microsoft.com/office/powerpoint/2010/main" val="137329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610FBB-179D-5547-B4CB-BEA89E9CA369}" type="slidenum">
              <a:rPr lang="en-US" smtClean="0"/>
              <a:t>21</a:t>
            </a:fld>
            <a:endParaRPr lang="en-US"/>
          </a:p>
        </p:txBody>
      </p:sp>
    </p:spTree>
    <p:extLst>
      <p:ext uri="{BB962C8B-B14F-4D97-AF65-F5344CB8AC3E}">
        <p14:creationId xmlns:p14="http://schemas.microsoft.com/office/powerpoint/2010/main" val="38632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B9498-2516-3244-BCB8-0E4111228563}"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71912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B9498-2516-3244-BCB8-0E4111228563}"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3589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B9498-2516-3244-BCB8-0E4111228563}"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58214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B9498-2516-3244-BCB8-0E4111228563}"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389528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B9498-2516-3244-BCB8-0E4111228563}"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229446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B9498-2516-3244-BCB8-0E4111228563}"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102779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B9498-2516-3244-BCB8-0E4111228563}"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43184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B9498-2516-3244-BCB8-0E4111228563}"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343692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B9498-2516-3244-BCB8-0E4111228563}"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229016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B9498-2516-3244-BCB8-0E4111228563}"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349338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B9498-2516-3244-BCB8-0E4111228563}"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5FF89-76FB-1D45-A187-42D154216FE7}" type="slidenum">
              <a:rPr lang="en-US" smtClean="0"/>
              <a:t>‹#›</a:t>
            </a:fld>
            <a:endParaRPr lang="en-US"/>
          </a:p>
        </p:txBody>
      </p:sp>
    </p:spTree>
    <p:extLst>
      <p:ext uri="{BB962C8B-B14F-4D97-AF65-F5344CB8AC3E}">
        <p14:creationId xmlns:p14="http://schemas.microsoft.com/office/powerpoint/2010/main" val="13887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B9498-2516-3244-BCB8-0E4111228563}" type="datetimeFigureOut">
              <a:rPr lang="en-US" smtClean="0"/>
              <a:t>3/30/2015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5FF89-76FB-1D45-A187-42D154216FE7}" type="slidenum">
              <a:rPr lang="en-US" smtClean="0"/>
              <a:t>‹#›</a:t>
            </a:fld>
            <a:endParaRPr lang="en-US"/>
          </a:p>
        </p:txBody>
      </p:sp>
    </p:spTree>
    <p:extLst>
      <p:ext uri="{BB962C8B-B14F-4D97-AF65-F5344CB8AC3E}">
        <p14:creationId xmlns:p14="http://schemas.microsoft.com/office/powerpoint/2010/main" val="3884082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cs.bedfordstmartins.com/rewriting2e/default.asp#526483__933956" TargetMode="External"/><Relationship Id="rId2" Type="http://schemas.openxmlformats.org/officeDocument/2006/relationships/hyperlink" Target="http://video.mit.edu/watch/no-one-writes-alone-peer-review-in-the-classroom-a-guide-for-instructors-8335/" TargetMode="External"/><Relationship Id="rId1" Type="http://schemas.openxmlformats.org/officeDocument/2006/relationships/slideLayout" Target="../slideLayouts/slideLayout2.xml"/><Relationship Id="rId4" Type="http://schemas.openxmlformats.org/officeDocument/2006/relationships/hyperlink" Target="http://bcs.bedfordstmartins.com/rewriting2e/default.asp#526483__93395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achyderm/presos/legacy/sustainedpeerresponseforactiveengagement35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olemiss.mywconline.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rhetoric.olemiss.edu/writing-centers.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video.mit.edu/watch/no-one-writes-alone-peer-review-in-the-classroom-a-guide-for-instructors-8335/" TargetMode="External"/><Relationship Id="rId2" Type="http://schemas.openxmlformats.org/officeDocument/2006/relationships/hyperlink" Target="http://pachyderm/presos/legacy/sustainedpeerresponseforactiveengagement35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youtu.be/6jJlaKFVOg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7408"/>
            <a:ext cx="7772400" cy="2318456"/>
          </a:xfrm>
        </p:spPr>
        <p:txBody>
          <a:bodyPr>
            <a:normAutofit/>
          </a:bodyPr>
          <a:lstStyle/>
          <a:p>
            <a:r>
              <a:rPr lang="en-US" dirty="0"/>
              <a:t>Leveraging the Power of Peer </a:t>
            </a:r>
            <a:r>
              <a:rPr lang="en-US" dirty="0" smtClean="0"/>
              <a:t>Feedback</a:t>
            </a:r>
            <a:endParaRPr lang="en-US" dirty="0"/>
          </a:p>
        </p:txBody>
      </p:sp>
      <p:sp>
        <p:nvSpPr>
          <p:cNvPr id="3" name="Subtitle 2"/>
          <p:cNvSpPr>
            <a:spLocks noGrp="1"/>
          </p:cNvSpPr>
          <p:nvPr>
            <p:ph type="subTitle" idx="1"/>
          </p:nvPr>
        </p:nvSpPr>
        <p:spPr>
          <a:xfrm>
            <a:off x="1371600" y="3213888"/>
            <a:ext cx="6400800" cy="1201792"/>
          </a:xfrm>
        </p:spPr>
        <p:txBody>
          <a:bodyPr/>
          <a:lstStyle/>
          <a:p>
            <a:r>
              <a:rPr lang="en-US" dirty="0" smtClean="0"/>
              <a:t>How UM Faculty Use Peer-response with Writing-enriched Assignments</a:t>
            </a:r>
          </a:p>
          <a:p>
            <a:endParaRPr lang="en-US" dirty="0"/>
          </a:p>
        </p:txBody>
      </p:sp>
      <p:sp>
        <p:nvSpPr>
          <p:cNvPr id="4" name="TextBox 3"/>
          <p:cNvSpPr txBox="1"/>
          <p:nvPr/>
        </p:nvSpPr>
        <p:spPr>
          <a:xfrm>
            <a:off x="589333" y="5079693"/>
            <a:ext cx="7957508" cy="923330"/>
          </a:xfrm>
          <a:prstGeom prst="rect">
            <a:avLst/>
          </a:prstGeom>
          <a:noFill/>
        </p:spPr>
        <p:txBody>
          <a:bodyPr wrap="square" rtlCol="0">
            <a:spAutoFit/>
          </a:bodyPr>
          <a:lstStyle/>
          <a:p>
            <a:r>
              <a:rPr lang="en-US" dirty="0" smtClean="0"/>
              <a:t>A CETL participatory workshop presentation					March 30, 2015</a:t>
            </a:r>
          </a:p>
          <a:p>
            <a:r>
              <a:rPr lang="en-US" dirty="0" smtClean="0"/>
              <a:t>By Dr. Alice Johnston Myatt and Dr. Angela Green, Dept. of Writing and </a:t>
            </a:r>
            <a:r>
              <a:rPr lang="en-US" dirty="0" smtClean="0"/>
              <a:t>Rhetoric</a:t>
            </a:r>
          </a:p>
          <a:p>
            <a:r>
              <a:rPr lang="en-US" dirty="0" smtClean="0"/>
              <a:t>Special thanks to our peer reviewer: Dr. Chad Russell, Dept. of Writing and Rhetoric</a:t>
            </a:r>
            <a:endParaRPr lang="en-US" dirty="0"/>
          </a:p>
        </p:txBody>
      </p:sp>
    </p:spTree>
    <p:extLst>
      <p:ext uri="{BB962C8B-B14F-4D97-AF65-F5344CB8AC3E}">
        <p14:creationId xmlns:p14="http://schemas.microsoft.com/office/powerpoint/2010/main" val="3857782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Ground Rules</a:t>
            </a:r>
            <a:endParaRPr lang="en-US" dirty="0"/>
          </a:p>
        </p:txBody>
      </p:sp>
      <p:sp>
        <p:nvSpPr>
          <p:cNvPr id="3" name="Content Placeholder 2"/>
          <p:cNvSpPr>
            <a:spLocks noGrp="1"/>
          </p:cNvSpPr>
          <p:nvPr>
            <p:ph idx="1"/>
          </p:nvPr>
        </p:nvSpPr>
        <p:spPr/>
        <p:txBody>
          <a:bodyPr/>
          <a:lstStyle/>
          <a:p>
            <a:r>
              <a:rPr lang="en-US" dirty="0" smtClean="0"/>
              <a:t>Begin with a positive observation</a:t>
            </a:r>
          </a:p>
          <a:p>
            <a:r>
              <a:rPr lang="en-US" dirty="0" smtClean="0"/>
              <a:t>Big before little</a:t>
            </a:r>
          </a:p>
          <a:p>
            <a:r>
              <a:rPr lang="en-US" dirty="0" smtClean="0"/>
              <a:t>Constructive criticism: construct, not destruct</a:t>
            </a:r>
          </a:p>
          <a:p>
            <a:r>
              <a:rPr lang="en-US" dirty="0" smtClean="0"/>
              <a:t>Focus on purpose, structure, not LOCs</a:t>
            </a:r>
          </a:p>
          <a:p>
            <a:r>
              <a:rPr lang="en-US" dirty="0" smtClean="0"/>
              <a:t>Talk to the author, not the instructor</a:t>
            </a:r>
          </a:p>
          <a:p>
            <a:r>
              <a:rPr lang="en-US" dirty="0" smtClean="0"/>
              <a:t>Students develop a revision plan</a:t>
            </a:r>
          </a:p>
          <a:p>
            <a:r>
              <a:rPr lang="en-US" dirty="0" smtClean="0"/>
              <a:t>End on a positive note</a:t>
            </a:r>
          </a:p>
        </p:txBody>
      </p:sp>
    </p:spTree>
    <p:extLst>
      <p:ext uri="{BB962C8B-B14F-4D97-AF65-F5344CB8AC3E}">
        <p14:creationId xmlns:p14="http://schemas.microsoft.com/office/powerpoint/2010/main" val="266081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PQP Method	</a:t>
            </a:r>
            <a:endParaRPr lang="en-US" dirty="0"/>
          </a:p>
        </p:txBody>
      </p:sp>
      <p:sp>
        <p:nvSpPr>
          <p:cNvPr id="3" name="Content Placeholder 2"/>
          <p:cNvSpPr>
            <a:spLocks noGrp="1"/>
          </p:cNvSpPr>
          <p:nvPr>
            <p:ph idx="1"/>
          </p:nvPr>
        </p:nvSpPr>
        <p:spPr/>
        <p:txBody>
          <a:bodyPr>
            <a:normAutofit/>
          </a:bodyPr>
          <a:lstStyle/>
          <a:p>
            <a:r>
              <a:rPr lang="en-US" dirty="0" smtClean="0"/>
              <a:t>Praise</a:t>
            </a:r>
          </a:p>
          <a:p>
            <a:pPr lvl="1"/>
            <a:r>
              <a:rPr lang="en-US" dirty="0" smtClean="0"/>
              <a:t>Makes writer more receptive and at ease</a:t>
            </a:r>
          </a:p>
          <a:p>
            <a:r>
              <a:rPr lang="en-US" dirty="0" smtClean="0"/>
              <a:t>Question</a:t>
            </a:r>
          </a:p>
          <a:p>
            <a:pPr lvl="1"/>
            <a:r>
              <a:rPr lang="en-US" dirty="0" smtClean="0"/>
              <a:t>Helps writer revise content of essay</a:t>
            </a:r>
          </a:p>
          <a:p>
            <a:r>
              <a:rPr lang="en-US" dirty="0" smtClean="0"/>
              <a:t>Polish</a:t>
            </a:r>
          </a:p>
          <a:p>
            <a:pPr lvl="1"/>
            <a:r>
              <a:rPr lang="en-US" dirty="0" smtClean="0"/>
              <a:t>Helps writer proofread and edit essay</a:t>
            </a:r>
          </a:p>
        </p:txBody>
      </p:sp>
    </p:spTree>
    <p:extLst>
      <p:ext uri="{BB962C8B-B14F-4D97-AF65-F5344CB8AC3E}">
        <p14:creationId xmlns:p14="http://schemas.microsoft.com/office/powerpoint/2010/main" val="2777745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Timing</a:t>
            </a:r>
            <a:endParaRPr lang="en-US" dirty="0"/>
          </a:p>
        </p:txBody>
      </p:sp>
      <p:sp>
        <p:nvSpPr>
          <p:cNvPr id="3" name="Content Placeholder 2"/>
          <p:cNvSpPr>
            <a:spLocks noGrp="1"/>
          </p:cNvSpPr>
          <p:nvPr>
            <p:ph idx="1"/>
          </p:nvPr>
        </p:nvSpPr>
        <p:spPr/>
        <p:txBody>
          <a:bodyPr/>
          <a:lstStyle/>
          <a:p>
            <a:r>
              <a:rPr lang="en-US" dirty="0" smtClean="0"/>
              <a:t>Don’t undermine peer review by providing your feedback before that of peer reviewers. “If students are doing peer review, have them apply peer-review comments before you review their materials; otherwise, your feedback might trump or overshadow the feedback from their peers.” – Lockhart &amp; </a:t>
            </a:r>
            <a:r>
              <a:rPr lang="en-US" dirty="0" err="1" smtClean="0"/>
              <a:t>Roberge</a:t>
            </a:r>
            <a:r>
              <a:rPr lang="en-US" dirty="0" smtClean="0"/>
              <a:t>, </a:t>
            </a:r>
            <a:r>
              <a:rPr lang="en-US" i="1" dirty="0" smtClean="0"/>
              <a:t>Informed Choices</a:t>
            </a:r>
            <a:r>
              <a:rPr lang="en-US" dirty="0" smtClean="0"/>
              <a:t>, 2015 </a:t>
            </a:r>
            <a:endParaRPr lang="en-US" dirty="0"/>
          </a:p>
        </p:txBody>
      </p:sp>
    </p:spTree>
    <p:extLst>
      <p:ext uri="{BB962C8B-B14F-4D97-AF65-F5344CB8AC3E}">
        <p14:creationId xmlns:p14="http://schemas.microsoft.com/office/powerpoint/2010/main" val="81549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Modeling</a:t>
            </a:r>
          </a:p>
        </p:txBody>
      </p:sp>
      <p:sp>
        <p:nvSpPr>
          <p:cNvPr id="3" name="Content Placeholder 2"/>
          <p:cNvSpPr>
            <a:spLocks noGrp="1"/>
          </p:cNvSpPr>
          <p:nvPr>
            <p:ph idx="1"/>
          </p:nvPr>
        </p:nvSpPr>
        <p:spPr/>
        <p:txBody>
          <a:bodyPr>
            <a:normAutofit fontScale="77500" lnSpcReduction="20000"/>
          </a:bodyPr>
          <a:lstStyle/>
          <a:p>
            <a:r>
              <a:rPr lang="en-US" dirty="0" smtClean="0"/>
              <a:t>Modeling effective peer review is essential!</a:t>
            </a:r>
          </a:p>
          <a:p>
            <a:pPr marL="400050" lvl="1" indent="0">
              <a:buNone/>
            </a:pPr>
            <a:r>
              <a:rPr lang="en-US" dirty="0"/>
              <a:t>“No One Writes Alone: Peer Review in the Classroom, a Guide for Instructors” </a:t>
            </a:r>
          </a:p>
          <a:p>
            <a:pPr marL="400050" lvl="1" indent="0">
              <a:buNone/>
            </a:pPr>
            <a:r>
              <a:rPr lang="en-US" u="sng" dirty="0">
                <a:hlinkClick r:id="rId2"/>
              </a:rPr>
              <a:t>http://video.mit.edu/watch/no-one-writes-alone-peer-review-in-the-classroom-a-guide-for-instructors-8335/</a:t>
            </a:r>
            <a:endParaRPr lang="en-US" dirty="0"/>
          </a:p>
          <a:p>
            <a:endParaRPr lang="en-US" dirty="0"/>
          </a:p>
          <a:p>
            <a:r>
              <a:rPr lang="en-US" dirty="0"/>
              <a:t>Giving Feedback: </a:t>
            </a:r>
            <a:r>
              <a:rPr lang="en-US" u="sng" dirty="0">
                <a:hlinkClick r:id="rId3"/>
              </a:rPr>
              <a:t>http://bcs.bedfordstmartins.com/rewriting2e/default.asp#526483__933956__ </a:t>
            </a:r>
          </a:p>
          <a:p>
            <a:pPr marL="0" indent="0">
              <a:buNone/>
            </a:pPr>
            <a:endParaRPr lang="en-US" dirty="0" smtClean="0"/>
          </a:p>
          <a:p>
            <a:r>
              <a:rPr lang="en-US" dirty="0" smtClean="0"/>
              <a:t>Using </a:t>
            </a:r>
            <a:r>
              <a:rPr lang="en-US" dirty="0"/>
              <a:t>Feedback: </a:t>
            </a:r>
            <a:r>
              <a:rPr lang="en-US" u="sng" dirty="0">
                <a:hlinkClick r:id="rId4"/>
              </a:rPr>
              <a:t>http://bcs.bedfordstmartins.com/rewriting2e/default.asp#</a:t>
            </a:r>
            <a:r>
              <a:rPr lang="en-US" u="sng" dirty="0" smtClean="0">
                <a:hlinkClick r:id="rId4"/>
              </a:rPr>
              <a:t>526483__933955__</a:t>
            </a:r>
          </a:p>
          <a:p>
            <a:endParaRPr lang="en-US" u="sng" dirty="0">
              <a:hlinkClick r:id="rId4"/>
            </a:endParaRPr>
          </a:p>
          <a:p>
            <a:endParaRPr lang="en-US" dirty="0"/>
          </a:p>
          <a:p>
            <a:endParaRPr lang="en-US" dirty="0"/>
          </a:p>
        </p:txBody>
      </p:sp>
    </p:spTree>
    <p:extLst>
      <p:ext uri="{BB962C8B-B14F-4D97-AF65-F5344CB8AC3E}">
        <p14:creationId xmlns:p14="http://schemas.microsoft.com/office/powerpoint/2010/main" val="234759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Scholarship</a:t>
            </a:r>
            <a:endParaRPr lang="en-US" dirty="0"/>
          </a:p>
        </p:txBody>
      </p:sp>
      <p:sp>
        <p:nvSpPr>
          <p:cNvPr id="3" name="Content Placeholder 2"/>
          <p:cNvSpPr>
            <a:spLocks noGrp="1"/>
          </p:cNvSpPr>
          <p:nvPr>
            <p:ph idx="1"/>
          </p:nvPr>
        </p:nvSpPr>
        <p:spPr>
          <a:xfrm>
            <a:off x="457200" y="1600200"/>
            <a:ext cx="8229600" cy="4815817"/>
          </a:xfrm>
        </p:spPr>
        <p:txBody>
          <a:bodyPr>
            <a:normAutofit fontScale="40000" lnSpcReduction="20000"/>
          </a:bodyPr>
          <a:lstStyle/>
          <a:p>
            <a:pPr lvl="0"/>
            <a:r>
              <a:rPr lang="en-US" sz="5000" dirty="0"/>
              <a:t>Bishop, Wendy. “Helping Peer Writing Groups Succeed.” </a:t>
            </a:r>
            <a:r>
              <a:rPr lang="en-US" sz="5000" i="1" dirty="0"/>
              <a:t>Teaching English in the Tw-Year College</a:t>
            </a:r>
            <a:r>
              <a:rPr lang="en-US" sz="5000" dirty="0"/>
              <a:t> 15 (1988): 120-25. Print.</a:t>
            </a:r>
          </a:p>
          <a:p>
            <a:pPr lvl="0"/>
            <a:r>
              <a:rPr lang="en-US" sz="5000" dirty="0" err="1"/>
              <a:t>Ching</a:t>
            </a:r>
            <a:r>
              <a:rPr lang="en-US" sz="5000" dirty="0"/>
              <a:t>, Kory Lawson. “Peer Response in the Composition Classroom: An Alternative Genealogy.” </a:t>
            </a:r>
            <a:r>
              <a:rPr lang="en-US" sz="5000" i="1" dirty="0"/>
              <a:t>Rhetoric Review 26.3</a:t>
            </a:r>
            <a:r>
              <a:rPr lang="en-US" sz="5000" dirty="0"/>
              <a:t> (2007): 303-19. Print.</a:t>
            </a:r>
          </a:p>
          <a:p>
            <a:pPr lvl="0"/>
            <a:r>
              <a:rPr lang="en-US" sz="5000" dirty="0"/>
              <a:t>Hewett, Beth L. “Characteristics of Interactive Oral and Computer-Mediated Peer Group Talk and Its Influence on Revision.” </a:t>
            </a:r>
            <a:r>
              <a:rPr lang="en-US" sz="5000" i="1" dirty="0"/>
              <a:t>Computers and Composition 17.3 </a:t>
            </a:r>
            <a:r>
              <a:rPr lang="en-US" sz="5000" dirty="0"/>
              <a:t>(2000): 265-88. Print.</a:t>
            </a:r>
          </a:p>
          <a:p>
            <a:pPr lvl="0"/>
            <a:r>
              <a:rPr lang="en-US" sz="5000" dirty="0"/>
              <a:t>Lockhart, Tara. </a:t>
            </a:r>
            <a:r>
              <a:rPr lang="en-US" sz="5000" i="1" dirty="0"/>
              <a:t>Sustained Peer Response for Active Engagement. </a:t>
            </a:r>
            <a:r>
              <a:rPr lang="en-US" sz="5000" dirty="0"/>
              <a:t>CSU Pachyderm. 2010. Web. 29 Sept. 2014. </a:t>
            </a:r>
            <a:r>
              <a:rPr lang="en-US" sz="5000" u="sng" dirty="0">
                <a:hlinkClick r:id="rId3"/>
              </a:rPr>
              <a:t>http://pachyderm/presos/legacy/sustainedpeerresponseforactiveengagement354/</a:t>
            </a:r>
            <a:r>
              <a:rPr lang="en-US" sz="5000" dirty="0"/>
              <a:t>.</a:t>
            </a:r>
          </a:p>
          <a:p>
            <a:pPr lvl="0"/>
            <a:r>
              <a:rPr lang="en-US" sz="5000" dirty="0" err="1"/>
              <a:t>Roskelly</a:t>
            </a:r>
            <a:r>
              <a:rPr lang="en-US" sz="5000" dirty="0"/>
              <a:t>, Hephzibah. “The Risky Business of Group Work.” </a:t>
            </a:r>
            <a:r>
              <a:rPr lang="en-US" sz="5000" i="1" dirty="0"/>
              <a:t>The Writing Teacher’s Sourcebook</a:t>
            </a:r>
            <a:r>
              <a:rPr lang="en-US" sz="5000" dirty="0"/>
              <a:t> 3</a:t>
            </a:r>
            <a:r>
              <a:rPr lang="en-US" sz="5000" baseline="30000" dirty="0"/>
              <a:t>rd</a:t>
            </a:r>
            <a:r>
              <a:rPr lang="en-US" sz="5000" dirty="0"/>
              <a:t> ed. Ed. Gary Tate et al. New York: Oxford UP, 1994. 141-46. Print.</a:t>
            </a:r>
          </a:p>
          <a:p>
            <a:pPr lvl="0"/>
            <a:r>
              <a:rPr lang="en-US" sz="5000" dirty="0" err="1"/>
              <a:t>Strasma</a:t>
            </a:r>
            <a:r>
              <a:rPr lang="en-US" sz="5000" dirty="0"/>
              <a:t>, Kip. “Spotlighting’: Peer-Response in Digitally Supported First-Year Writing Courses.” </a:t>
            </a:r>
            <a:r>
              <a:rPr lang="en-US" sz="5000" i="1" dirty="0"/>
              <a:t>Teaching English in the Two-Year College </a:t>
            </a:r>
            <a:r>
              <a:rPr lang="en-US" sz="5000" dirty="0"/>
              <a:t>37.2 (2009): 153-60. Print</a:t>
            </a:r>
            <a:r>
              <a:rPr lang="en-US" sz="5000" dirty="0" smtClean="0"/>
              <a:t>.</a:t>
            </a:r>
          </a:p>
          <a:p>
            <a:pPr marL="0" indent="0">
              <a:buNone/>
            </a:pPr>
            <a:endParaRPr lang="en-US" dirty="0"/>
          </a:p>
          <a:p>
            <a:endParaRPr lang="en-US" dirty="0"/>
          </a:p>
        </p:txBody>
      </p:sp>
    </p:spTree>
    <p:extLst>
      <p:ext uri="{BB962C8B-B14F-4D97-AF65-F5344CB8AC3E}">
        <p14:creationId xmlns:p14="http://schemas.microsoft.com/office/powerpoint/2010/main" val="3469573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Writing Centers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CRLA nationally certified writing consultants</a:t>
            </a:r>
          </a:p>
          <a:p>
            <a:r>
              <a:rPr lang="en-US" dirty="0" smtClean="0"/>
              <a:t>Consultants also complete 3-credit hour UM course</a:t>
            </a:r>
          </a:p>
          <a:p>
            <a:r>
              <a:rPr lang="en-US" dirty="0" smtClean="0"/>
              <a:t>One-on-one feedback for writing projects</a:t>
            </a:r>
          </a:p>
          <a:p>
            <a:r>
              <a:rPr lang="en-US" dirty="0" smtClean="0"/>
              <a:t>Helps students acquire the language of writing</a:t>
            </a:r>
          </a:p>
          <a:p>
            <a:r>
              <a:rPr lang="en-US" dirty="0" smtClean="0"/>
              <a:t>Video/Audio capability for online sessions</a:t>
            </a:r>
          </a:p>
          <a:p>
            <a:r>
              <a:rPr lang="en-US" dirty="0" smtClean="0"/>
              <a:t>Helps students to draft revision/writing plans</a:t>
            </a:r>
          </a:p>
          <a:p>
            <a:r>
              <a:rPr lang="en-US" dirty="0" smtClean="0"/>
              <a:t>Appointments: </a:t>
            </a:r>
            <a:r>
              <a:rPr lang="en-US" dirty="0" smtClean="0">
                <a:hlinkClick r:id="rId2"/>
              </a:rPr>
              <a:t>olemiss.mywconline.com</a:t>
            </a:r>
            <a:r>
              <a:rPr lang="en-US" dirty="0" smtClean="0"/>
              <a:t> </a:t>
            </a:r>
          </a:p>
          <a:p>
            <a:endParaRPr lang="en-US" dirty="0"/>
          </a:p>
        </p:txBody>
      </p:sp>
    </p:spTree>
    <p:extLst>
      <p:ext uri="{BB962C8B-B14F-4D97-AF65-F5344CB8AC3E}">
        <p14:creationId xmlns:p14="http://schemas.microsoft.com/office/powerpoint/2010/main" val="1208178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Writing Centers and Peer Review</a:t>
            </a:r>
            <a:endParaRPr lang="en-US" dirty="0"/>
          </a:p>
        </p:txBody>
      </p:sp>
      <p:sp>
        <p:nvSpPr>
          <p:cNvPr id="3" name="Content Placeholder 2"/>
          <p:cNvSpPr>
            <a:spLocks noGrp="1"/>
          </p:cNvSpPr>
          <p:nvPr>
            <p:ph idx="1"/>
          </p:nvPr>
        </p:nvSpPr>
        <p:spPr>
          <a:xfrm>
            <a:off x="457200" y="1600200"/>
            <a:ext cx="4471977" cy="4525963"/>
          </a:xfrm>
        </p:spPr>
        <p:txBody>
          <a:bodyPr>
            <a:normAutofit fontScale="85000" lnSpcReduction="20000"/>
          </a:bodyPr>
          <a:lstStyle/>
          <a:p>
            <a:r>
              <a:rPr lang="en-US" dirty="0" smtClean="0"/>
              <a:t>The writing center will send a writing center consultant to your classroom to introduce the writing center.</a:t>
            </a:r>
          </a:p>
          <a:p>
            <a:r>
              <a:rPr lang="en-US" dirty="0" smtClean="0"/>
              <a:t>There is also a brief PowerPoint they can show your students to help them understand the basics of peer review.</a:t>
            </a:r>
          </a:p>
          <a:p>
            <a:r>
              <a:rPr lang="en-US" sz="3100" dirty="0" smtClean="0"/>
              <a:t>Visit </a:t>
            </a:r>
            <a:r>
              <a:rPr lang="en-US" sz="3100" dirty="0" err="1" smtClean="0">
                <a:hlinkClick r:id="rId2"/>
              </a:rPr>
              <a:t>rhetoric.olemiss.edu</a:t>
            </a:r>
            <a:r>
              <a:rPr lang="en-US" sz="3100" dirty="0" smtClean="0">
                <a:hlinkClick r:id="rId2"/>
              </a:rPr>
              <a:t>/writing-</a:t>
            </a:r>
            <a:r>
              <a:rPr lang="en-US" sz="3100" dirty="0" err="1" smtClean="0">
                <a:hlinkClick r:id="rId2"/>
              </a:rPr>
              <a:t>centers.html</a:t>
            </a:r>
            <a:endParaRPr lang="en-US" sz="3100" dirty="0"/>
          </a:p>
        </p:txBody>
      </p:sp>
      <p:pic>
        <p:nvPicPr>
          <p:cNvPr id="4" name="Picture 3" descr="WCpeerreviewslid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00" y="3515847"/>
            <a:ext cx="3465745" cy="2610316"/>
          </a:xfrm>
          <a:prstGeom prst="rect">
            <a:avLst/>
          </a:prstGeom>
        </p:spPr>
      </p:pic>
      <p:pic>
        <p:nvPicPr>
          <p:cNvPr id="5" name="Picture 4" descr="Writing Centers 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264" y="1417638"/>
            <a:ext cx="1967332" cy="1967332"/>
          </a:xfrm>
          <a:prstGeom prst="rect">
            <a:avLst/>
          </a:prstGeom>
        </p:spPr>
      </p:pic>
    </p:spTree>
    <p:extLst>
      <p:ext uri="{BB962C8B-B14F-4D97-AF65-F5344CB8AC3E}">
        <p14:creationId xmlns:p14="http://schemas.microsoft.com/office/powerpoint/2010/main" val="1961096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Calibrated Peer Review (CPR)</a:t>
            </a:r>
            <a:endParaRPr lang="en-US" dirty="0"/>
          </a:p>
        </p:txBody>
      </p:sp>
      <p:sp>
        <p:nvSpPr>
          <p:cNvPr id="3" name="Text Placeholder 2"/>
          <p:cNvSpPr>
            <a:spLocks noGrp="1"/>
          </p:cNvSpPr>
          <p:nvPr>
            <p:ph type="body" idx="1"/>
          </p:nvPr>
        </p:nvSpPr>
        <p:spPr/>
        <p:txBody>
          <a:bodyPr>
            <a:normAutofit/>
          </a:bodyPr>
          <a:lstStyle/>
          <a:p>
            <a:r>
              <a:rPr lang="en-US" dirty="0" smtClean="0"/>
              <a:t>A tool for teaching reflective student writing in any discipline</a:t>
            </a:r>
            <a:endParaRPr lang="en-US" dirty="0"/>
          </a:p>
        </p:txBody>
      </p:sp>
      <p:sp>
        <p:nvSpPr>
          <p:cNvPr id="4" name="TextBox 3"/>
          <p:cNvSpPr txBox="1"/>
          <p:nvPr/>
        </p:nvSpPr>
        <p:spPr>
          <a:xfrm>
            <a:off x="622534" y="946216"/>
            <a:ext cx="8092587" cy="369332"/>
          </a:xfrm>
          <a:prstGeom prst="rect">
            <a:avLst/>
          </a:prstGeom>
          <a:noFill/>
        </p:spPr>
        <p:txBody>
          <a:bodyPr wrap="square" rtlCol="0">
            <a:spAutoFit/>
          </a:bodyPr>
          <a:lstStyle/>
          <a:p>
            <a:r>
              <a:rPr lang="en-US" dirty="0" smtClean="0"/>
              <a:t>But I’m not in the humanities, I’m in science (engineering, health, etc.)… !</a:t>
            </a:r>
            <a:endParaRPr lang="en-US" dirty="0"/>
          </a:p>
        </p:txBody>
      </p:sp>
    </p:spTree>
    <p:extLst>
      <p:ext uri="{BB962C8B-B14F-4D97-AF65-F5344CB8AC3E}">
        <p14:creationId xmlns:p14="http://schemas.microsoft.com/office/powerpoint/2010/main" val="2514588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p:spPr>
        <p:txBody>
          <a:bodyPr>
            <a:normAutofit/>
          </a:bodyPr>
          <a:lstStyle/>
          <a:p>
            <a:pPr algn="l"/>
            <a:r>
              <a:rPr lang="en-US" dirty="0" smtClean="0"/>
              <a:t>How CPR works, step by step</a:t>
            </a:r>
            <a:endParaRPr lang="en-US" dirty="0"/>
          </a:p>
        </p:txBody>
      </p:sp>
      <p:sp>
        <p:nvSpPr>
          <p:cNvPr id="3" name="Content Placeholder 2"/>
          <p:cNvSpPr>
            <a:spLocks noGrp="1"/>
          </p:cNvSpPr>
          <p:nvPr>
            <p:ph idx="1"/>
          </p:nvPr>
        </p:nvSpPr>
        <p:spPr>
          <a:xfrm>
            <a:off x="457200" y="1326076"/>
            <a:ext cx="8229600" cy="4800088"/>
          </a:xfrm>
        </p:spPr>
        <p:txBody>
          <a:bodyPr>
            <a:noAutofit/>
          </a:bodyPr>
          <a:lstStyle/>
          <a:p>
            <a:pPr>
              <a:lnSpc>
                <a:spcPct val="110000"/>
              </a:lnSpc>
            </a:pPr>
            <a:r>
              <a:rPr lang="en-US" sz="2400" dirty="0" smtClean="0"/>
              <a:t>Students write their documents in response to a prompt</a:t>
            </a:r>
          </a:p>
          <a:p>
            <a:pPr>
              <a:lnSpc>
                <a:spcPct val="110000"/>
              </a:lnSpc>
            </a:pPr>
            <a:r>
              <a:rPr lang="en-US" sz="2400" dirty="0" smtClean="0"/>
              <a:t>Students evaluate 3 instructor-provided calibration documents against instructor-provided criteria, to establish individual reviewer competency, and then evaluate 3 peer documents , with those reviews being weighted according to reviewer competency </a:t>
            </a:r>
          </a:p>
          <a:p>
            <a:pPr>
              <a:lnSpc>
                <a:spcPct val="110000"/>
              </a:lnSpc>
            </a:pPr>
            <a:r>
              <a:rPr lang="en-US" sz="2400" dirty="0" smtClean="0"/>
              <a:t>Students self-assess in response to reviews from peers</a:t>
            </a:r>
          </a:p>
          <a:p>
            <a:pPr>
              <a:lnSpc>
                <a:spcPct val="110000"/>
              </a:lnSpc>
            </a:pPr>
            <a:r>
              <a:rPr lang="en-US" sz="2400" dirty="0" smtClean="0"/>
              <a:t>CPR calculates scores for all steps, reporting totals and any anomalies; instructor can modify scores in response</a:t>
            </a:r>
            <a:endParaRPr lang="en-US" sz="2400" dirty="0"/>
          </a:p>
        </p:txBody>
      </p:sp>
    </p:spTree>
    <p:extLst>
      <p:ext uri="{BB962C8B-B14F-4D97-AF65-F5344CB8AC3E}">
        <p14:creationId xmlns:p14="http://schemas.microsoft.com/office/powerpoint/2010/main" val="138734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358"/>
          </a:xfrm>
        </p:spPr>
        <p:txBody>
          <a:bodyPr>
            <a:normAutofit/>
          </a:bodyPr>
          <a:lstStyle/>
          <a:p>
            <a:pPr algn="l"/>
            <a:r>
              <a:rPr lang="en-US" dirty="0" smtClean="0"/>
              <a:t>Advantages of CPR</a:t>
            </a:r>
            <a:endParaRPr lang="en-US" dirty="0"/>
          </a:p>
        </p:txBody>
      </p:sp>
      <p:sp>
        <p:nvSpPr>
          <p:cNvPr id="3" name="Content Placeholder 2"/>
          <p:cNvSpPr>
            <a:spLocks noGrp="1"/>
          </p:cNvSpPr>
          <p:nvPr>
            <p:ph idx="1"/>
          </p:nvPr>
        </p:nvSpPr>
        <p:spPr>
          <a:xfrm>
            <a:off x="457200" y="1326076"/>
            <a:ext cx="8229600" cy="4800088"/>
          </a:xfrm>
        </p:spPr>
        <p:txBody>
          <a:bodyPr>
            <a:noAutofit/>
          </a:bodyPr>
          <a:lstStyle/>
          <a:p>
            <a:pPr>
              <a:lnSpc>
                <a:spcPct val="110000"/>
              </a:lnSpc>
            </a:pPr>
            <a:r>
              <a:rPr lang="en-US" sz="2400" dirty="0" smtClean="0"/>
              <a:t>Calibration ensures that student-generated reviews of peer writing either meet instructor-devised standards or else do not unduly affect the peer’s score</a:t>
            </a:r>
          </a:p>
          <a:p>
            <a:pPr>
              <a:lnSpc>
                <a:spcPct val="110000"/>
              </a:lnSpc>
            </a:pPr>
            <a:r>
              <a:rPr lang="en-US" sz="2400" dirty="0" smtClean="0"/>
              <a:t>Students review peers anonymously, therefore candidly</a:t>
            </a:r>
          </a:p>
          <a:p>
            <a:pPr>
              <a:lnSpc>
                <a:spcPct val="110000"/>
              </a:lnSpc>
            </a:pPr>
            <a:r>
              <a:rPr lang="en-US" sz="2400" dirty="0" smtClean="0"/>
              <a:t>Instructors have complete control over assignment content, scheduling, and scoring (and of course, grading)</a:t>
            </a:r>
          </a:p>
          <a:p>
            <a:pPr>
              <a:lnSpc>
                <a:spcPct val="110000"/>
              </a:lnSpc>
            </a:pPr>
            <a:r>
              <a:rPr lang="en-US" sz="2400" dirty="0" smtClean="0"/>
              <a:t>Students quickly develop objective grading perspectives on their peers’ and their own writing</a:t>
            </a:r>
            <a:endParaRPr lang="en-US" sz="2400" dirty="0"/>
          </a:p>
        </p:txBody>
      </p:sp>
    </p:spTree>
    <p:extLst>
      <p:ext uri="{BB962C8B-B14F-4D97-AF65-F5344CB8AC3E}">
        <p14:creationId xmlns:p14="http://schemas.microsoft.com/office/powerpoint/2010/main" val="61268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term “peer review”?</a:t>
            </a:r>
            <a:endParaRPr lang="en-US" dirty="0"/>
          </a:p>
        </p:txBody>
      </p:sp>
      <p:sp>
        <p:nvSpPr>
          <p:cNvPr id="3" name="Content Placeholder 2"/>
          <p:cNvSpPr>
            <a:spLocks noGrp="1"/>
          </p:cNvSpPr>
          <p:nvPr>
            <p:ph idx="1"/>
          </p:nvPr>
        </p:nvSpPr>
        <p:spPr/>
        <p:txBody>
          <a:bodyPr/>
          <a:lstStyle/>
          <a:p>
            <a:r>
              <a:rPr lang="en-US" dirty="0" smtClean="0"/>
              <a:t>Professionalization</a:t>
            </a:r>
          </a:p>
          <a:p>
            <a:r>
              <a:rPr lang="en-US" dirty="0" smtClean="0"/>
              <a:t>Giving feedback</a:t>
            </a:r>
          </a:p>
          <a:p>
            <a:r>
              <a:rPr lang="en-US" dirty="0" smtClean="0"/>
              <a:t>Receiving feedback</a:t>
            </a:r>
          </a:p>
          <a:p>
            <a:r>
              <a:rPr lang="en-US" dirty="0" smtClean="0"/>
              <a:t>Integral part of professional academic and career work</a:t>
            </a:r>
          </a:p>
          <a:p>
            <a:r>
              <a:rPr lang="en-US" dirty="0" smtClean="0"/>
              <a:t>Other terms used: peer feedback, peer response</a:t>
            </a:r>
            <a:endParaRPr lang="en-US" dirty="0"/>
          </a:p>
        </p:txBody>
      </p:sp>
    </p:spTree>
    <p:extLst>
      <p:ext uri="{BB962C8B-B14F-4D97-AF65-F5344CB8AC3E}">
        <p14:creationId xmlns:p14="http://schemas.microsoft.com/office/powerpoint/2010/main" val="3694638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orking with assignments activity</a:t>
            </a:r>
            <a:endParaRPr lang="en-US" dirty="0"/>
          </a:p>
        </p:txBody>
      </p:sp>
      <p:sp>
        <p:nvSpPr>
          <p:cNvPr id="3" name="Content Placeholder 2"/>
          <p:cNvSpPr>
            <a:spLocks noGrp="1"/>
          </p:cNvSpPr>
          <p:nvPr>
            <p:ph idx="1"/>
          </p:nvPr>
        </p:nvSpPr>
        <p:spPr/>
        <p:txBody>
          <a:bodyPr/>
          <a:lstStyle/>
          <a:p>
            <a:r>
              <a:rPr lang="en-US" dirty="0" smtClean="0"/>
              <a:t>Let’s review a common assignment and see how one instructor sets up peer review.</a:t>
            </a:r>
          </a:p>
          <a:p>
            <a:endParaRPr lang="en-US" dirty="0"/>
          </a:p>
          <a:p>
            <a:r>
              <a:rPr lang="en-US" dirty="0" smtClean="0"/>
              <a:t>Next, individually or in teams / groups, take the literature review assignment and think about guiding questions that you might use in designing a peer review activity. </a:t>
            </a:r>
            <a:endParaRPr lang="en-US" dirty="0"/>
          </a:p>
        </p:txBody>
      </p:sp>
    </p:spTree>
    <p:extLst>
      <p:ext uri="{BB962C8B-B14F-4D97-AF65-F5344CB8AC3E}">
        <p14:creationId xmlns:p14="http://schemas.microsoft.com/office/powerpoint/2010/main" val="1340234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r>
              <a:rPr lang="en-US" dirty="0" smtClean="0"/>
              <a:t>Concluding Q&amp;A from audience, including further interest questionnaire</a:t>
            </a:r>
          </a:p>
          <a:p>
            <a:endParaRPr lang="en-US" dirty="0"/>
          </a:p>
        </p:txBody>
      </p:sp>
    </p:spTree>
    <p:extLst>
      <p:ext uri="{BB962C8B-B14F-4D97-AF65-F5344CB8AC3E}">
        <p14:creationId xmlns:p14="http://schemas.microsoft.com/office/powerpoint/2010/main" val="2224315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presenters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Dr. Alice Johnston Myatt</a:t>
            </a:r>
          </a:p>
          <a:p>
            <a:r>
              <a:rPr lang="en-US" dirty="0"/>
              <a:t>Dr. Alice Johnston Myatt joined the University of Mississippi as associate director for the Center for Writing and Rhetoric in 2010, which became a department this past July. She teaches various DWR writing courses, and she teaches EDHE 305 First-year Experience for Transfer Students course. Among her research interests are writing center administration, supporting the academic writing of transfer students, and the best practices of cross-institutional collaborations. She earned her PhD In English with a focus on Rhetoric and Composition from Georgia State University.</a:t>
            </a:r>
            <a:endParaRPr lang="en-US" sz="2200" dirty="0"/>
          </a:p>
          <a:p>
            <a:pPr lvl="1"/>
            <a:endParaRPr lang="en-US" dirty="0" smtClean="0"/>
          </a:p>
          <a:p>
            <a:pPr marL="0" indent="0">
              <a:buNone/>
            </a:pPr>
            <a:r>
              <a:rPr lang="en-US" b="1" dirty="0" smtClean="0"/>
              <a:t>Dr. Angela Green</a:t>
            </a:r>
            <a:endParaRPr lang="en-US" sz="2000" dirty="0"/>
          </a:p>
          <a:p>
            <a:r>
              <a:rPr lang="en-US" dirty="0"/>
              <a:t>Dr. Angela Green is the Writing Enriched Curriculum Core Instructor in the Department of Writing and Rhetoric, where she teaches composition and leads the Faculty Seed Grants and Graduate Writing Fellowships, details of which are included in your packet. She earned her PhD in American Literature and Rhetoric and Composition from the University of Georgia, where she also worked for the Writing Intensive Program. </a:t>
            </a:r>
            <a:endParaRPr lang="en-US" sz="2000" dirty="0"/>
          </a:p>
        </p:txBody>
      </p:sp>
    </p:spTree>
    <p:extLst>
      <p:ext uri="{BB962C8B-B14F-4D97-AF65-F5344CB8AC3E}">
        <p14:creationId xmlns:p14="http://schemas.microsoft.com/office/powerpoint/2010/main" val="3098394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Student-centered peer review:</a:t>
            </a:r>
            <a:br>
              <a:rPr lang="en-US" dirty="0" smtClean="0"/>
            </a:br>
            <a:r>
              <a:rPr lang="en-US" dirty="0" smtClean="0"/>
              <a:t>A Bibliography</a:t>
            </a:r>
            <a:endParaRPr lang="en-US" dirty="0"/>
          </a:p>
        </p:txBody>
      </p:sp>
      <p:sp>
        <p:nvSpPr>
          <p:cNvPr id="3" name="Content Placeholder 2"/>
          <p:cNvSpPr>
            <a:spLocks noGrp="1"/>
          </p:cNvSpPr>
          <p:nvPr>
            <p:ph idx="1"/>
          </p:nvPr>
        </p:nvSpPr>
        <p:spPr/>
        <p:txBody>
          <a:bodyPr>
            <a:normAutofit fontScale="47500" lnSpcReduction="20000"/>
          </a:bodyPr>
          <a:lstStyle/>
          <a:p>
            <a:pPr marL="0" lvl="0" indent="0">
              <a:buNone/>
            </a:pPr>
            <a:r>
              <a:rPr lang="en-US" dirty="0" smtClean="0"/>
              <a:t>Bean, John C. </a:t>
            </a:r>
            <a:r>
              <a:rPr lang="en-US" i="1" dirty="0" smtClean="0"/>
              <a:t>Engaging Ideas: The Professor’s Guide to Integrating </a:t>
            </a:r>
            <a:r>
              <a:rPr lang="en-US" i="1" dirty="0" err="1" smtClean="0"/>
              <a:t>Writiing</a:t>
            </a:r>
            <a:r>
              <a:rPr lang="en-US" i="1" dirty="0" smtClean="0"/>
              <a:t>, Critical Thinking, and Active Learning in the Classroom</a:t>
            </a:r>
            <a:r>
              <a:rPr lang="en-US" dirty="0" smtClean="0"/>
              <a:t>, 2</a:t>
            </a:r>
            <a:r>
              <a:rPr lang="en-US" baseline="30000" dirty="0" smtClean="0"/>
              <a:t>nd</a:t>
            </a:r>
            <a:r>
              <a:rPr lang="en-US" dirty="0"/>
              <a:t> </a:t>
            </a:r>
            <a:r>
              <a:rPr lang="en-US" dirty="0" smtClean="0"/>
              <a:t>ed</a:t>
            </a:r>
            <a:r>
              <a:rPr lang="en-US" i="1" dirty="0" smtClean="0"/>
              <a:t>. </a:t>
            </a:r>
            <a:r>
              <a:rPr lang="en-US" dirty="0" smtClean="0"/>
              <a:t>San Francisco: </a:t>
            </a:r>
            <a:r>
              <a:rPr lang="en-US" dirty="0" err="1" smtClean="0"/>
              <a:t>Jossey</a:t>
            </a:r>
            <a:r>
              <a:rPr lang="en-US" dirty="0" smtClean="0"/>
              <a:t>-Bass, 2011. Paperback. Print.</a:t>
            </a:r>
          </a:p>
          <a:p>
            <a:pPr marL="0" lvl="0" indent="0">
              <a:buNone/>
            </a:pPr>
            <a:r>
              <a:rPr lang="en-US" dirty="0" smtClean="0"/>
              <a:t>Bishop</a:t>
            </a:r>
            <a:r>
              <a:rPr lang="en-US" dirty="0"/>
              <a:t>, Wendy. “Helping Peer Writing Groups Succeed.” </a:t>
            </a:r>
            <a:r>
              <a:rPr lang="en-US" i="1" dirty="0"/>
              <a:t>Teaching English in the Tw-Year College</a:t>
            </a:r>
            <a:r>
              <a:rPr lang="en-US" dirty="0"/>
              <a:t> 15 (1988): 120-25. Print</a:t>
            </a:r>
            <a:r>
              <a:rPr lang="en-US" dirty="0" smtClean="0"/>
              <a:t>.</a:t>
            </a:r>
          </a:p>
          <a:p>
            <a:pPr marL="0" lvl="0" indent="0">
              <a:buNone/>
            </a:pPr>
            <a:r>
              <a:rPr lang="en-US" dirty="0" err="1" smtClean="0"/>
              <a:t>Bruffee</a:t>
            </a:r>
            <a:r>
              <a:rPr lang="en-US" dirty="0" smtClean="0"/>
              <a:t>, Kenneth A. “Collaborative Learning and the “Conversation of Mankind.” </a:t>
            </a:r>
            <a:r>
              <a:rPr lang="en-US" i="1" dirty="0" smtClean="0"/>
              <a:t>College English </a:t>
            </a:r>
            <a:r>
              <a:rPr lang="en-US" dirty="0" smtClean="0"/>
              <a:t>46.7</a:t>
            </a:r>
            <a:r>
              <a:rPr lang="en-US" i="1" dirty="0" smtClean="0"/>
              <a:t> </a:t>
            </a:r>
            <a:r>
              <a:rPr lang="en-US" dirty="0" smtClean="0"/>
              <a:t>(Nov., 1984): 635-52. Print.</a:t>
            </a:r>
            <a:endParaRPr lang="en-US" dirty="0"/>
          </a:p>
          <a:p>
            <a:pPr marL="0" lvl="0" indent="0">
              <a:buNone/>
            </a:pPr>
            <a:r>
              <a:rPr lang="en-US" dirty="0" err="1"/>
              <a:t>Ching</a:t>
            </a:r>
            <a:r>
              <a:rPr lang="en-US" dirty="0"/>
              <a:t>, Kory Lawson. “Peer Response in the Composition Classroom: An Alternative Genealogy.” </a:t>
            </a:r>
            <a:r>
              <a:rPr lang="en-US" i="1" dirty="0"/>
              <a:t>Rhetoric Review </a:t>
            </a:r>
            <a:r>
              <a:rPr lang="en-US" dirty="0"/>
              <a:t>26.3 (2007): 303-19. Print.</a:t>
            </a:r>
          </a:p>
          <a:p>
            <a:pPr marL="0" lvl="0" indent="0">
              <a:buNone/>
            </a:pPr>
            <a:r>
              <a:rPr lang="en-US" dirty="0"/>
              <a:t>Hewett, Beth L. “Characteristics of Interactive Oral and Computer-Mediated Peer Group Talk and Its Influence on Revision.” </a:t>
            </a:r>
            <a:r>
              <a:rPr lang="en-US" i="1" dirty="0"/>
              <a:t>Computers and Composition </a:t>
            </a:r>
            <a:r>
              <a:rPr lang="en-US" dirty="0"/>
              <a:t>17.3</a:t>
            </a:r>
            <a:r>
              <a:rPr lang="en-US" i="1" dirty="0"/>
              <a:t> </a:t>
            </a:r>
            <a:r>
              <a:rPr lang="en-US" dirty="0"/>
              <a:t>(2000): 265-88. Print.</a:t>
            </a:r>
          </a:p>
          <a:p>
            <a:pPr marL="0" lvl="0" indent="0">
              <a:buNone/>
            </a:pPr>
            <a:r>
              <a:rPr lang="en-US" dirty="0"/>
              <a:t>Lockhart, Tara. </a:t>
            </a:r>
            <a:r>
              <a:rPr lang="en-US" i="1" dirty="0"/>
              <a:t>Sustained Peer Response for Active Engagement. </a:t>
            </a:r>
            <a:r>
              <a:rPr lang="en-US" dirty="0"/>
              <a:t>CSU Pachyderm. 2010. Web. 29 Sept. 2014. </a:t>
            </a:r>
            <a:r>
              <a:rPr lang="en-US" u="sng" dirty="0">
                <a:hlinkClick r:id="rId2"/>
              </a:rPr>
              <a:t>http://pachyderm/presos/legacy/sustainedpeerresponseforactiveengagement354/</a:t>
            </a:r>
            <a:r>
              <a:rPr lang="en-US" dirty="0"/>
              <a:t>.</a:t>
            </a:r>
          </a:p>
          <a:p>
            <a:pPr marL="0" indent="0">
              <a:buNone/>
            </a:pPr>
            <a:r>
              <a:rPr lang="en-US" dirty="0"/>
              <a:t>MIT. “No One Writes Alone: Peer Review in the Classroom, a Guide for Instructors” </a:t>
            </a:r>
          </a:p>
          <a:p>
            <a:pPr marL="0" indent="0">
              <a:buNone/>
            </a:pPr>
            <a:r>
              <a:rPr lang="en-US" u="sng" dirty="0">
                <a:hlinkClick r:id="rId3"/>
              </a:rPr>
              <a:t>http://video.mit.edu/watch/no-one-writes-alone-peer-review-in-the-classroom-a-guide-for-instructors-8335/</a:t>
            </a:r>
            <a:endParaRPr lang="en-US" dirty="0"/>
          </a:p>
          <a:p>
            <a:pPr marL="0" lvl="0" indent="0">
              <a:buNone/>
            </a:pPr>
            <a:r>
              <a:rPr lang="en-US" dirty="0" err="1" smtClean="0"/>
              <a:t>Roskelly</a:t>
            </a:r>
            <a:r>
              <a:rPr lang="en-US" dirty="0"/>
              <a:t>, Hephzibah. “The Risky Business of Group Work.” </a:t>
            </a:r>
            <a:r>
              <a:rPr lang="en-US" i="1" dirty="0"/>
              <a:t>The Writing Teacher’s Sourcebook</a:t>
            </a:r>
            <a:r>
              <a:rPr lang="en-US" dirty="0"/>
              <a:t> 3</a:t>
            </a:r>
            <a:r>
              <a:rPr lang="en-US" baseline="30000" dirty="0"/>
              <a:t>rd</a:t>
            </a:r>
            <a:r>
              <a:rPr lang="en-US" dirty="0"/>
              <a:t> ed. Ed. Gary Tate et al. New York: Oxford UP, 1994. 141-46. Print.</a:t>
            </a:r>
          </a:p>
          <a:p>
            <a:pPr marL="0" lvl="0" indent="0">
              <a:buNone/>
            </a:pPr>
            <a:r>
              <a:rPr lang="en-US" dirty="0" err="1"/>
              <a:t>Strasma</a:t>
            </a:r>
            <a:r>
              <a:rPr lang="en-US" dirty="0"/>
              <a:t>, Kip. “Spotlighting’: Peer-Response in Digitally Supported First-Year Writing Courses.” </a:t>
            </a:r>
            <a:r>
              <a:rPr lang="en-US" i="1" dirty="0"/>
              <a:t>Teaching English in the Two-Year College </a:t>
            </a:r>
            <a:r>
              <a:rPr lang="en-US" dirty="0"/>
              <a:t>37.2 (2009): 153-60. Print</a:t>
            </a:r>
            <a:r>
              <a:rPr lang="en-US" dirty="0" smtClean="0"/>
              <a:t>.</a:t>
            </a:r>
            <a:endParaRPr lang="en-US" dirty="0"/>
          </a:p>
          <a:p>
            <a:endParaRPr lang="en-US" dirty="0"/>
          </a:p>
        </p:txBody>
      </p:sp>
    </p:spTree>
    <p:extLst>
      <p:ext uri="{BB962C8B-B14F-4D97-AF65-F5344CB8AC3E}">
        <p14:creationId xmlns:p14="http://schemas.microsoft.com/office/powerpoint/2010/main" val="320245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Taking it Local</a:t>
            </a:r>
            <a:endParaRPr lang="en-US" dirty="0"/>
          </a:p>
        </p:txBody>
      </p:sp>
      <p:sp>
        <p:nvSpPr>
          <p:cNvPr id="3" name="Content Placeholder 2"/>
          <p:cNvSpPr>
            <a:spLocks noGrp="1"/>
          </p:cNvSpPr>
          <p:nvPr>
            <p:ph idx="1"/>
          </p:nvPr>
        </p:nvSpPr>
        <p:spPr/>
        <p:txBody>
          <a:bodyPr>
            <a:normAutofit/>
          </a:bodyPr>
          <a:lstStyle/>
          <a:p>
            <a:r>
              <a:rPr lang="en-US" dirty="0" smtClean="0"/>
              <a:t>In your professional work as scholar and researcher, what kinds of feedback experiences have you had? </a:t>
            </a:r>
          </a:p>
          <a:p>
            <a:r>
              <a:rPr lang="en-US" dirty="0" smtClean="0"/>
              <a:t>Based on the feedback you have received from your peers and used, why do you think classroom peer review is/could be beneficial?</a:t>
            </a:r>
          </a:p>
          <a:p>
            <a:r>
              <a:rPr lang="en-US" dirty="0" smtClean="0"/>
              <a:t>What challenges would you anticipate in using peer review in your classroom?</a:t>
            </a:r>
          </a:p>
          <a:p>
            <a:pPr marL="0" indent="0">
              <a:buNone/>
            </a:pPr>
            <a:endParaRPr lang="en-US" dirty="0"/>
          </a:p>
        </p:txBody>
      </p:sp>
    </p:spTree>
    <p:extLst>
      <p:ext uri="{BB962C8B-B14F-4D97-AF65-F5344CB8AC3E}">
        <p14:creationId xmlns:p14="http://schemas.microsoft.com/office/powerpoint/2010/main" val="2087417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 Why Peer Response?		</a:t>
            </a:r>
            <a:endParaRPr lang="en-US" dirty="0"/>
          </a:p>
        </p:txBody>
      </p:sp>
      <p:sp>
        <p:nvSpPr>
          <p:cNvPr id="3" name="Content Placeholder 2"/>
          <p:cNvSpPr>
            <a:spLocks noGrp="1"/>
          </p:cNvSpPr>
          <p:nvPr>
            <p:ph idx="1"/>
          </p:nvPr>
        </p:nvSpPr>
        <p:spPr/>
        <p:txBody>
          <a:bodyPr>
            <a:normAutofit fontScale="92500" lnSpcReduction="20000"/>
          </a:bodyPr>
          <a:lstStyle/>
          <a:p>
            <a:r>
              <a:rPr lang="en-US" dirty="0"/>
              <a:t>Eases grading </a:t>
            </a:r>
            <a:r>
              <a:rPr lang="en-US" dirty="0" smtClean="0"/>
              <a:t>load</a:t>
            </a:r>
          </a:p>
          <a:p>
            <a:pPr lvl="0"/>
            <a:r>
              <a:rPr lang="en-US" dirty="0"/>
              <a:t>Improves student writing</a:t>
            </a:r>
            <a:endParaRPr lang="en-US" sz="1400" dirty="0"/>
          </a:p>
          <a:p>
            <a:pPr lvl="1"/>
            <a:r>
              <a:rPr lang="en-US" dirty="0"/>
              <a:t>Learn by reading others’ work</a:t>
            </a:r>
            <a:endParaRPr lang="en-US" sz="1400" dirty="0"/>
          </a:p>
          <a:p>
            <a:pPr lvl="1"/>
            <a:r>
              <a:rPr lang="en-US" dirty="0"/>
              <a:t>Learn a process of inquiry that becomes internalized</a:t>
            </a:r>
            <a:endParaRPr lang="en-US" sz="1400" dirty="0"/>
          </a:p>
          <a:p>
            <a:pPr lvl="1"/>
            <a:r>
              <a:rPr lang="en-US" dirty="0"/>
              <a:t>Learn critical reading and thinking skills</a:t>
            </a:r>
            <a:endParaRPr lang="en-US" sz="1400" dirty="0"/>
          </a:p>
          <a:p>
            <a:r>
              <a:rPr lang="en-US" dirty="0"/>
              <a:t>Professionalizes </a:t>
            </a:r>
            <a:r>
              <a:rPr lang="en-US" dirty="0" smtClean="0"/>
              <a:t>students</a:t>
            </a:r>
          </a:p>
          <a:p>
            <a:pPr lvl="0"/>
            <a:r>
              <a:rPr lang="en-US" dirty="0"/>
              <a:t>Students can feel more comfortable asking peers questions they might feel too shy to ask instructors</a:t>
            </a:r>
          </a:p>
          <a:p>
            <a:r>
              <a:rPr lang="en-US" dirty="0"/>
              <a:t>Enhances collaborative work skills</a:t>
            </a:r>
            <a:endParaRPr lang="en-US" dirty="0"/>
          </a:p>
          <a:p>
            <a:pPr marL="0" indent="0">
              <a:buNone/>
            </a:pPr>
            <a:endParaRPr lang="en-US" dirty="0"/>
          </a:p>
        </p:txBody>
      </p:sp>
    </p:spTree>
    <p:extLst>
      <p:ext uri="{BB962C8B-B14F-4D97-AF65-F5344CB8AC3E}">
        <p14:creationId xmlns:p14="http://schemas.microsoft.com/office/powerpoint/2010/main" val="1959859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t>
            </a:r>
            <a:r>
              <a:rPr lang="en-US" dirty="0" smtClean="0"/>
              <a:t>aculty </a:t>
            </a:r>
            <a:r>
              <a:rPr lang="en-US" dirty="0"/>
              <a:t>V</a:t>
            </a:r>
            <a:r>
              <a:rPr lang="en-US" dirty="0" smtClean="0"/>
              <a:t>ideo</a:t>
            </a:r>
            <a:endParaRPr lang="en-US" dirty="0"/>
          </a:p>
        </p:txBody>
      </p:sp>
      <p:sp>
        <p:nvSpPr>
          <p:cNvPr id="3" name="Content Placeholder 2"/>
          <p:cNvSpPr>
            <a:spLocks noGrp="1"/>
          </p:cNvSpPr>
          <p:nvPr>
            <p:ph idx="1"/>
          </p:nvPr>
        </p:nvSpPr>
        <p:spPr/>
        <p:txBody>
          <a:bodyPr>
            <a:normAutofit/>
          </a:bodyPr>
          <a:lstStyle/>
          <a:p>
            <a:r>
              <a:rPr lang="en-US" b="0" i="0" dirty="0" smtClean="0">
                <a:solidFill>
                  <a:srgbClr val="000000"/>
                </a:solidFill>
                <a:latin typeface="Lucida Grande"/>
                <a:ea typeface="Lucida Grande"/>
                <a:cs typeface="Lucida Grande"/>
                <a:hlinkClick r:id="rId2"/>
              </a:rPr>
              <a:t>http://youtu.be/6jJlaKFVOg0</a:t>
            </a:r>
            <a:endParaRPr lang="en-US" b="0" i="0" dirty="0" smtClean="0">
              <a:solidFill>
                <a:srgbClr val="000000"/>
              </a:solidFill>
              <a:latin typeface="Lucida Grande"/>
              <a:ea typeface="Lucida Grande"/>
              <a:cs typeface="Lucida Grande"/>
            </a:endParaRPr>
          </a:p>
          <a:p>
            <a:pPr marL="0" indent="0">
              <a:buNone/>
            </a:pPr>
            <a:endParaRPr lang="en-US" dirty="0"/>
          </a:p>
        </p:txBody>
      </p:sp>
    </p:spTree>
    <p:extLst>
      <p:ext uri="{BB962C8B-B14F-4D97-AF65-F5344CB8AC3E}">
        <p14:creationId xmlns:p14="http://schemas.microsoft.com/office/powerpoint/2010/main" val="374024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a:t>
            </a:r>
            <a:endParaRPr lang="en-US" dirty="0"/>
          </a:p>
        </p:txBody>
      </p:sp>
      <p:sp>
        <p:nvSpPr>
          <p:cNvPr id="3" name="Content Placeholder 2"/>
          <p:cNvSpPr>
            <a:spLocks noGrp="1"/>
          </p:cNvSpPr>
          <p:nvPr>
            <p:ph idx="1"/>
          </p:nvPr>
        </p:nvSpPr>
        <p:spPr/>
        <p:txBody>
          <a:bodyPr/>
          <a:lstStyle/>
          <a:p>
            <a:r>
              <a:rPr lang="en-US" dirty="0" smtClean="0"/>
              <a:t>Q: We just viewed the results, but how did they get there? </a:t>
            </a:r>
          </a:p>
          <a:p>
            <a:r>
              <a:rPr lang="en-US" dirty="0" smtClean="0"/>
              <a:t>Let’s examine specific strategies and example assignments, with special attention on best practices.</a:t>
            </a:r>
          </a:p>
          <a:p>
            <a:endParaRPr lang="en-US" dirty="0"/>
          </a:p>
        </p:txBody>
      </p:sp>
    </p:spTree>
    <p:extLst>
      <p:ext uri="{BB962C8B-B14F-4D97-AF65-F5344CB8AC3E}">
        <p14:creationId xmlns:p14="http://schemas.microsoft.com/office/powerpoint/2010/main" val="485963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Response Myths </a:t>
            </a:r>
            <a:r>
              <a:rPr lang="en-US" dirty="0" smtClean="0"/>
              <a:t>or Facts?</a:t>
            </a:r>
            <a:r>
              <a:rPr lang="en-US" dirty="0" smtClean="0"/>
              <a:t>	</a:t>
            </a:r>
            <a:endParaRPr lang="en-US" dirty="0"/>
          </a:p>
        </p:txBody>
      </p:sp>
      <p:sp>
        <p:nvSpPr>
          <p:cNvPr id="3" name="Content Placeholder 2"/>
          <p:cNvSpPr>
            <a:spLocks noGrp="1"/>
          </p:cNvSpPr>
          <p:nvPr>
            <p:ph idx="1"/>
          </p:nvPr>
        </p:nvSpPr>
        <p:spPr/>
        <p:txBody>
          <a:bodyPr/>
          <a:lstStyle/>
          <a:p>
            <a:r>
              <a:rPr lang="en-US" dirty="0" smtClean="0"/>
              <a:t>Is peer collaboration cheating?</a:t>
            </a:r>
          </a:p>
          <a:p>
            <a:r>
              <a:rPr lang="en-US" dirty="0" smtClean="0"/>
              <a:t>Does peer response violate FERPA?</a:t>
            </a:r>
          </a:p>
          <a:p>
            <a:r>
              <a:rPr lang="en-US" dirty="0" smtClean="0"/>
              <a:t>Does peer response invade student privacy?</a:t>
            </a:r>
          </a:p>
          <a:p>
            <a:r>
              <a:rPr lang="en-US" dirty="0" smtClean="0"/>
              <a:t>Does peer response require more teacher time commitment</a:t>
            </a:r>
            <a:r>
              <a:rPr lang="en-US" dirty="0" smtClean="0"/>
              <a:t>?</a:t>
            </a:r>
          </a:p>
          <a:p>
            <a:r>
              <a:rPr lang="en-US" dirty="0" smtClean="0"/>
              <a:t>What other possible myth(s) have you heard?</a:t>
            </a:r>
            <a:endParaRPr lang="en-US" dirty="0"/>
          </a:p>
        </p:txBody>
      </p:sp>
    </p:spTree>
    <p:extLst>
      <p:ext uri="{BB962C8B-B14F-4D97-AF65-F5344CB8AC3E}">
        <p14:creationId xmlns:p14="http://schemas.microsoft.com/office/powerpoint/2010/main" val="1035410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Preparation</a:t>
            </a:r>
            <a:endParaRPr lang="en-US" dirty="0"/>
          </a:p>
        </p:txBody>
      </p:sp>
      <p:sp>
        <p:nvSpPr>
          <p:cNvPr id="3" name="Content Placeholder 2"/>
          <p:cNvSpPr>
            <a:spLocks noGrp="1"/>
          </p:cNvSpPr>
          <p:nvPr>
            <p:ph idx="1"/>
          </p:nvPr>
        </p:nvSpPr>
        <p:spPr/>
        <p:txBody>
          <a:bodyPr/>
          <a:lstStyle/>
          <a:p>
            <a:r>
              <a:rPr lang="en-US" dirty="0" smtClean="0"/>
              <a:t>“I’ve discovered that [peer review activities] can help students if you really prepare them. You can’t just tell them to exchange drafts with a partner and give each other advice.”</a:t>
            </a:r>
          </a:p>
          <a:p>
            <a:pPr lvl="1"/>
            <a:r>
              <a:rPr lang="en-US" dirty="0" smtClean="0"/>
              <a:t>Mark</a:t>
            </a:r>
          </a:p>
          <a:p>
            <a:pPr marL="457200" lvl="1" indent="0">
              <a:buNone/>
            </a:pPr>
            <a:r>
              <a:rPr lang="en-US" dirty="0" smtClean="0"/>
              <a:t>(Lockhart &amp; </a:t>
            </a:r>
            <a:r>
              <a:rPr lang="en-US" dirty="0" err="1" smtClean="0"/>
              <a:t>Roberge</a:t>
            </a:r>
            <a:r>
              <a:rPr lang="en-US" dirty="0" smtClean="0"/>
              <a:t>, 2015, p. 173)</a:t>
            </a:r>
            <a:endParaRPr lang="en-US" dirty="0"/>
          </a:p>
        </p:txBody>
      </p:sp>
    </p:spTree>
    <p:extLst>
      <p:ext uri="{BB962C8B-B14F-4D97-AF65-F5344CB8AC3E}">
        <p14:creationId xmlns:p14="http://schemas.microsoft.com/office/powerpoint/2010/main" val="3481686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Guiding Questions</a:t>
            </a:r>
            <a:endParaRPr lang="en-US" dirty="0"/>
          </a:p>
        </p:txBody>
      </p:sp>
      <p:sp>
        <p:nvSpPr>
          <p:cNvPr id="3" name="Content Placeholder 2"/>
          <p:cNvSpPr>
            <a:spLocks noGrp="1"/>
          </p:cNvSpPr>
          <p:nvPr>
            <p:ph idx="1"/>
          </p:nvPr>
        </p:nvSpPr>
        <p:spPr/>
        <p:txBody>
          <a:bodyPr/>
          <a:lstStyle/>
          <a:p>
            <a:r>
              <a:rPr lang="en-US" dirty="0" smtClean="0"/>
              <a:t>A teacher named Tara says, “After a lot of trial and error, I found that having clear but challenging questions, giving students time to warm up (sometimes by writing first), and making collaboration a regular part of our classroom activities seemed to help students feel comfortable sharing their ideas with one another” (Lockhart &amp; </a:t>
            </a:r>
            <a:r>
              <a:rPr lang="en-US" dirty="0" err="1" smtClean="0"/>
              <a:t>Roberge</a:t>
            </a:r>
            <a:r>
              <a:rPr lang="en-US" dirty="0" smtClean="0"/>
              <a:t>, 2015, p. 169)</a:t>
            </a:r>
            <a:endParaRPr lang="en-US" dirty="0"/>
          </a:p>
        </p:txBody>
      </p:sp>
    </p:spTree>
    <p:extLst>
      <p:ext uri="{BB962C8B-B14F-4D97-AF65-F5344CB8AC3E}">
        <p14:creationId xmlns:p14="http://schemas.microsoft.com/office/powerpoint/2010/main" val="2315761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1602</Words>
  <Application>Microsoft Office PowerPoint</Application>
  <PresentationFormat>On-screen Show (4:3)</PresentationFormat>
  <Paragraphs>134</Paragraphs>
  <Slides>23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Lucida Grande</vt:lpstr>
      <vt:lpstr>Office Theme</vt:lpstr>
      <vt:lpstr>Leveraging the Power of Peer Feedback</vt:lpstr>
      <vt:lpstr>Why the term “peer review”?</vt:lpstr>
      <vt:lpstr>Taking it Local</vt:lpstr>
      <vt:lpstr>Recap: Why Peer Response?  </vt:lpstr>
      <vt:lpstr>Faculty Video</vt:lpstr>
      <vt:lpstr>Inquiry</vt:lpstr>
      <vt:lpstr>Peer Response Myths or Facts? </vt:lpstr>
      <vt:lpstr>Best Practices: Preparation</vt:lpstr>
      <vt:lpstr>Best Practices: Guiding Questions</vt:lpstr>
      <vt:lpstr>Best Practices: Ground Rules</vt:lpstr>
      <vt:lpstr>PQP Method </vt:lpstr>
      <vt:lpstr>Best Practices: Timing</vt:lpstr>
      <vt:lpstr>Best Practices: Modeling</vt:lpstr>
      <vt:lpstr>Best Practices: Scholarship</vt:lpstr>
      <vt:lpstr>The Writing Centers</vt:lpstr>
      <vt:lpstr>The Writing Centers and Peer Review</vt:lpstr>
      <vt:lpstr>Calibrated Peer Review (CPR)</vt:lpstr>
      <vt:lpstr>How CPR works, step by step</vt:lpstr>
      <vt:lpstr>Advantages of CPR</vt:lpstr>
      <vt:lpstr>Working with assignments activity</vt:lpstr>
      <vt:lpstr>Questions? Comments?</vt:lpstr>
      <vt:lpstr>About the presenters</vt:lpstr>
      <vt:lpstr>Student-centered peer review: A Bibliography</vt:lpstr>
    </vt:vector>
  </TitlesOfParts>
  <Company>The University of Mississippi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the Power of Peer Feedback</dc:title>
  <dc:creator>Alice Myatt</dc:creator>
  <cp:lastModifiedBy>Faculty</cp:lastModifiedBy>
  <cp:revision>31</cp:revision>
  <dcterms:created xsi:type="dcterms:W3CDTF">2015-02-23T16:53:30Z</dcterms:created>
  <dcterms:modified xsi:type="dcterms:W3CDTF">2015-03-30T15:39:23Z</dcterms:modified>
</cp:coreProperties>
</file>